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70" r:id="rId2"/>
    <p:sldId id="269" r:id="rId3"/>
    <p:sldId id="256" r:id="rId4"/>
    <p:sldId id="263" r:id="rId5"/>
    <p:sldId id="257" r:id="rId6"/>
    <p:sldId id="272" r:id="rId7"/>
    <p:sldId id="265" r:id="rId8"/>
    <p:sldId id="258" r:id="rId9"/>
    <p:sldId id="260" r:id="rId10"/>
    <p:sldId id="273" r:id="rId11"/>
    <p:sldId id="267" r:id="rId12"/>
    <p:sldId id="268" r:id="rId13"/>
    <p:sldId id="274" r:id="rId14"/>
    <p:sldId id="261" r:id="rId15"/>
    <p:sldId id="292" r:id="rId16"/>
    <p:sldId id="262" r:id="rId17"/>
    <p:sldId id="283" r:id="rId18"/>
    <p:sldId id="284" r:id="rId19"/>
    <p:sldId id="264" r:id="rId20"/>
    <p:sldId id="294" r:id="rId21"/>
    <p:sldId id="276" r:id="rId22"/>
    <p:sldId id="275" r:id="rId23"/>
    <p:sldId id="266" r:id="rId24"/>
    <p:sldId id="279" r:id="rId25"/>
    <p:sldId id="277" r:id="rId26"/>
    <p:sldId id="278" r:id="rId27"/>
    <p:sldId id="281" r:id="rId28"/>
    <p:sldId id="280" r:id="rId29"/>
    <p:sldId id="291" r:id="rId30"/>
    <p:sldId id="295" r:id="rId31"/>
    <p:sldId id="282" r:id="rId32"/>
  </p:sldIdLst>
  <p:sldSz cx="9144000" cy="6858000" type="screen4x3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DA4426"/>
    <a:srgbClr val="C05540"/>
    <a:srgbClr val="E60005"/>
    <a:srgbClr val="FF151B"/>
    <a:srgbClr val="D26310"/>
    <a:srgbClr val="EA510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89" autoAdjust="0"/>
  </p:normalViewPr>
  <p:slideViewPr>
    <p:cSldViewPr>
      <p:cViewPr varScale="1">
        <p:scale>
          <a:sx n="85" d="100"/>
          <a:sy n="85" d="100"/>
        </p:scale>
        <p:origin x="15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939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C3D6B0A-F7A3-45D7-9C3D-D36662BDFD03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939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A3761C-A92A-412C-A332-0FD41701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656" cy="34940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939" y="0"/>
            <a:ext cx="4022656" cy="349406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 smtClean="0"/>
            </a:lvl1pPr>
          </a:lstStyle>
          <a:p>
            <a:pPr>
              <a:defRPr/>
            </a:pPr>
            <a:fld id="{C000E8B2-16F2-4B81-8714-A653E93133C9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792" y="3324147"/>
            <a:ext cx="7426118" cy="3148247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7098"/>
            <a:ext cx="4022656" cy="34940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939" y="6647098"/>
            <a:ext cx="4022656" cy="349406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8B45D1-3B5C-48DA-B7E6-C43DCE6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61A49D-557E-4ECF-8F1B-11A86A88893F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4262D0-A0DA-4B3B-8FD2-C08E97A27E97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6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8C6C4-2571-4874-9604-16648A26733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8CEB3-5558-4673-835E-7AD78FB59F04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467F84-AE33-4127-B782-E880F58C47F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75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25367D-BDA2-4255-8705-E2644FF1E07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BA2075-4D29-48D4-85B9-4853A54F26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6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0BE8AD-75B8-4877-A4C2-C269C31DF027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55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DA451-7402-43A4-B064-428F25EBD21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6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B2EA32-E59F-4D1E-9846-EF54BC943A12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EC363-682E-43D6-BCAF-1153F63ADB5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42CF9-2F3B-4588-9FDD-8B906F362E5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2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A3A16F-A414-4E54-B06A-737CF7D43811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99B901-A782-4CC2-BB46-8469EB4BF156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3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0425D-A447-4C01-97E7-C9EEBB4489C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794B51-E71C-4DCE-BA27-643F5A9F1270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61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AA52-4A46-4BA6-8205-29AA2FE26B5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6F3D8-C0B1-4EC2-A791-76E7FE694505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58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2599D-E91D-40D7-AF6C-878D874C395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9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984F42-BD58-4A39-A37B-008C3ACE5D15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1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A16E7-A00F-40C8-A11A-1588379DAE2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84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BE78AB-DC78-4B3A-B080-CB0FFAB3641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F98C7-F586-4D67-8986-C7E329BF9A3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605C26-F97A-4A73-867A-4F6783B2DE2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7370EA-1920-4151-8EC5-81E599FA935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8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22A3A2-BD81-4BD4-B518-34C45C178C7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05646-2A60-4BC9-BE64-E638F176D05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9AC9E-7594-4FB9-864D-64352836536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21B18-2E55-42E7-B884-78D261CA9D0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C488-1D19-4C85-A0E5-0D11E5F8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29D3-B356-4E8E-8369-5220CF83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6255-8870-4EBE-8637-1B386558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B9C6-F3A5-4858-BC40-9161B09DE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4173-C202-4699-8ABD-990AFBF7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B906-FB18-4CBD-9A9E-7F073586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BF3FD-A700-41CD-9BFC-AF09E99BE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58E0-859E-4914-B143-85BAD028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4957-CA02-4214-9490-90D29895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A37C-AF59-4DCA-BCA5-539DEC3DE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D598-579A-47FF-9AE8-F8BC1033C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FE351C-0846-45C6-9700-B772449A2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49" r:id="rId4"/>
    <p:sldLayoutId id="2147483758" r:id="rId5"/>
    <p:sldLayoutId id="2147483750" r:id="rId6"/>
    <p:sldLayoutId id="2147483751" r:id="rId7"/>
    <p:sldLayoutId id="2147483759" r:id="rId8"/>
    <p:sldLayoutId id="2147483752" r:id="rId9"/>
    <p:sldLayoutId id="2147483753" r:id="rId10"/>
    <p:sldLayoutId id="21474837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bs.org/wnet/americanmasters/episodes/diego-rivera/about-the-artist/64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www.visitingmexico.com.mx/blog/wp-content/uploads/el-angel-de-la-independencia-de-cdm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ipae.edu.mx/boletines/Boletin%20SEPTIEMBRE%2007/angel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simerida.com/courses/angeldelaindependencia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altourist.com/travel/North_America/Mexico/Distrito_Federal/Mexico_City-957620/Things_To_Do-Mexico_City-Bosque_de_Chapultepec-BR-1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Attraction_Review-g150800-d153969-Reviews-Palacio_de_Bellas_Artes-Mexico_City_Central_Mexico_and_Gulf_Coast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blog.ratestogo.com/wp-content/uploads/2008/06/mex3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9/94/Palacio_de_Bellas_Artes_-_Mural_El_Hombre_in_cruce_de_caminos_Rivera_3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ripadvisor.com/Attraction_Review-g150800-d152518-Reviews-Parque_Ecologico_Xochimilco-Mexico_City_Central_Mexico_and_Gulf_Coast.html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iteracynet.org/lp/hperspectives/guadalupe.html" TargetMode="Externa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historylink102.com/mesoamerican/teotihuacan-1-avenue-dead.htm" TargetMode="Externa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virtualtourist.com/travel/North_America/Mexico/Distrito_Federal/Mexico_City-957620/Restaurants-Mexico_City-Sanborns-BR-1.html" TargetMode="External"/><Relationship Id="rId4" Type="http://schemas.openxmlformats.org/officeDocument/2006/relationships/hyperlink" Target="http://biz.yahoo.com/ic/56/5681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http://media.dwell.com/images/643*508/mexico-city-mexico-sanborns-department-store-orozco-mural.jpg" TargetMode="External"/><Relationship Id="rId3" Type="http://schemas.openxmlformats.org/officeDocument/2006/relationships/hyperlink" Target="http://www.bing.com/reference/semhtml/File:Sanborns.jpg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well.com/slideshows/?slide=10&amp;paused=true" TargetMode="External"/><Relationship Id="rId5" Type="http://schemas.openxmlformats.org/officeDocument/2006/relationships/image" Target="http://a4.powerset.com/assets/orig/original/Sanborns.jpg" TargetMode="Externa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xconnect.com/articles/1379-the-frida-kahlo-museum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/Tourism-g150800-Mexico_City_Central_Mexico_and_Gulf_Coast-Vacation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tripadvisor.com/LocationPhotoDirectLink-g150800-i26033618-Mexico_City_Central_Mexico_and_Gulf_Coast.html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sk.com/wiki/Plaza" TargetMode="External"/><Relationship Id="rId4" Type="http://schemas.openxmlformats.org/officeDocument/2006/relationships/hyperlink" Target="http://www.traveladventures.org/continents/northamerica/zocalo.s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acred-destinations.com/mexico/mexico-city-templo-may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red-destinations.com/mexico/mexico-city-cathedral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http://www.lmu.edu/Assets/Mexico+City+bldg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latinamericanhistory.about.com/od/presidentsofmexico/p/Biography-Of-Enrique-Pe-na-Nieto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estcoastjiujitsu.com/uploaded_images/MexicoCity-787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971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bg1"/>
                </a:solidFill>
                <a:latin typeface="Britannic Bold" pitchFamily="34" charset="0"/>
              </a:rPr>
              <a:t>La ciudad </a:t>
            </a:r>
            <a:br>
              <a:rPr lang="en-US" sz="7200" b="1" dirty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Britannic Bold" pitchFamily="34" charset="0"/>
              </a:rPr>
              <a:t>DE </a:t>
            </a:r>
            <a:br>
              <a:rPr lang="en-US" sz="7200" b="1" dirty="0">
                <a:solidFill>
                  <a:schemeClr val="bg1"/>
                </a:solidFill>
                <a:latin typeface="Britannic Bold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Britannic Bold" pitchFamily="34" charset="0"/>
              </a:rPr>
              <a:t>MÉXICO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Palacio Nacional</a:t>
            </a:r>
          </a:p>
        </p:txBody>
      </p:sp>
      <p:pic>
        <p:nvPicPr>
          <p:cNvPr id="24580" name="Picture 4" descr="lwf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5263" y="1554163"/>
            <a:ext cx="636587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4779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 MURAL DE Diego rivera</a:t>
            </a:r>
            <a:b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b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51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“Tenochtitl</a:t>
            </a:r>
            <a:r>
              <a:rPr lang="es-MX" sz="51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charset="0"/>
              </a:rPr>
              <a:t>á</a:t>
            </a:r>
            <a:r>
              <a:rPr lang="es-MX" sz="51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n” </a:t>
            </a:r>
            <a:b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s-MX" sz="27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EN EL Palacio Nacional)</a:t>
            </a:r>
            <a:br>
              <a:rPr lang="es-MX" sz="3200" dirty="0">
                <a:solidFill>
                  <a:srgbClr val="339933"/>
                </a:solidFill>
                <a:latin typeface="Britannic Bold" pitchFamily="34" charset="0"/>
              </a:rPr>
            </a:br>
            <a:endParaRPr lang="es-MX" sz="3200" dirty="0">
              <a:solidFill>
                <a:srgbClr val="339933"/>
              </a:solidFill>
              <a:latin typeface="Britannic Bold" pitchFamily="34" charset="0"/>
            </a:endParaRPr>
          </a:p>
        </p:txBody>
      </p:sp>
      <p:pic>
        <p:nvPicPr>
          <p:cNvPr id="17413" name="Picture 5" descr="tenoch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590800"/>
            <a:ext cx="74168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diego rivera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7010400" cy="4467225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9144000" cy="18288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12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UN MURAL DE Diego river</a:t>
            </a:r>
            <a:r>
              <a:rPr lang="es-MX" sz="144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a</a:t>
            </a:r>
            <a:b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</a:br>
            <a:br>
              <a:rPr lang="es-MX" sz="64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</a:br>
            <a:r>
              <a:rPr lang="es-MX" sz="144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“LA LEYENDA DE QUETZALCOATL”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88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(EN EL Palacio Nacional)</a:t>
            </a:r>
            <a:br>
              <a:rPr lang="es-MX" sz="8800" cap="all" dirty="0"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</a:br>
            <a:endParaRPr lang="es-MX" sz="8800" cap="all" dirty="0">
              <a:solidFill>
                <a:srgbClr val="339933"/>
              </a:solidFill>
              <a:effectLst>
                <a:reflection blurRad="12700" stA="48000" endA="300" endPos="55000" dir="5400000" sy="-90000" algn="bl" rotWithShape="0"/>
              </a:effectLst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27322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http://www.pbs.org/wnet/americanmasters/episodes/diego-rivera/about-the-artist/64/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752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ángel</a:t>
            </a:r>
            <a:b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de Independencia</a:t>
            </a:r>
            <a:br>
              <a:rPr lang="es-ES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uno de los símbolos </a:t>
            </a:r>
            <a:r>
              <a:rPr lang="es-ES" sz="28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mÁs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conocidos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21508" name="Picture 22" descr="http://www.ibsresearch.nl/portuguese/images/Angel_of_Independ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6004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6388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http://www.simerida.com/courses/angeldelaindependencia.php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04800" y="1930073"/>
            <a:ext cx="3733800" cy="3784927"/>
            <a:chOff x="720" y="5045"/>
            <a:chExt cx="8460" cy="8350"/>
          </a:xfrm>
        </p:grpSpPr>
        <p:pic>
          <p:nvPicPr>
            <p:cNvPr id="8" name="Picture 10" descr="http://www.cipae.edu.mx/boletines/Boletin%20SEPTIEMBRE%2007/angel.jp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045"/>
              <a:ext cx="4845" cy="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http://www.visitingmexico.com.mx/blog/wp-content/uploads/el-angel-de-la-independencia-de-cdm.jpg"/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7560"/>
              <a:ext cx="4500" cy="5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1036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Parque Chapultepec</a:t>
            </a:r>
            <a:br>
              <a:rPr lang="es-MX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s-MX" sz="32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grasshopper</a:t>
            </a:r>
            <a:r>
              <a:rPr lang="es-MX" sz="32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s-MX" sz="32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hill</a:t>
            </a:r>
            <a:r>
              <a:rPr lang="es-MX" sz="32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museo- </a:t>
            </a: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museo nacional de historia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 lago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restaurantes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 </a:t>
            </a:r>
            <a:r>
              <a:rPr lang="es-ES_tradnl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zoológico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ES_tradnl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 castillo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ES_tradnl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un bosque</a:t>
            </a:r>
          </a:p>
        </p:txBody>
      </p:sp>
      <p:pic>
        <p:nvPicPr>
          <p:cNvPr id="22532" name="Picture 5" descr="280px-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50292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http://www.virtualtourist.com/travel/North_America/Mexico/Distrito_Federal/Mexico_City-957620/Things_To_Do-Mexico_City-Bosque_de_Chapultepec-BR-1.html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homepage.mac.com/helipilot/.Pictures/vistasaereas/Castillo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518864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Castillo de Chapultepec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601980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el Parque Chapultepec.</a:t>
            </a:r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4"/>
          <p:cNvPicPr>
            <a:picLocks noChangeAspect="1" noChangeArrowheads="1"/>
          </p:cNvPicPr>
          <p:nvPr/>
        </p:nvPicPr>
        <p:blipFill>
          <a:blip r:embed="rId3" cstate="print"/>
          <a:srcRect b="14793"/>
          <a:stretch>
            <a:fillRect/>
          </a:stretch>
        </p:blipFill>
        <p:spPr bwMode="auto">
          <a:xfrm>
            <a:off x="780345" y="1290213"/>
            <a:ext cx="3429000" cy="23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chapultep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289" y="1349816"/>
            <a:ext cx="44196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Lago_chap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755673"/>
            <a:ext cx="4800600" cy="26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9"/>
          <p:cNvSpPr>
            <a:spLocks noGrp="1" noChangeArrowheads="1"/>
          </p:cNvSpPr>
          <p:nvPr>
            <p:ph type="title"/>
          </p:nvPr>
        </p:nvSpPr>
        <p:spPr>
          <a:xfrm>
            <a:off x="-8229600" y="609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70089" y="147213"/>
            <a:ext cx="83058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dLib BT" pitchFamily="82" charset="0"/>
                <a:ea typeface="+mj-ea"/>
                <a:cs typeface="+mj-cs"/>
              </a:rPr>
              <a:t>El zoológico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632460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el Parque Chapultepec.</a:t>
            </a:r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Museo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de </a:t>
            </a: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Antropología</a:t>
            </a:r>
          </a:p>
        </p:txBody>
      </p:sp>
      <p:pic>
        <p:nvPicPr>
          <p:cNvPr id="17411" name="Picture 4" descr="mus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086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5943600"/>
            <a:ext cx="7924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el Parque Chapultepec.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stritofederal_mus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30550"/>
            <a:ext cx="37338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thumb_museo_antropologia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19200"/>
            <a:ext cx="24384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guaj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3505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En el museo de antropología, </a:t>
            </a:r>
            <a:b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Hay artefactos de muchas culturas</a:t>
            </a:r>
          </a:p>
        </p:txBody>
      </p:sp>
      <p:sp>
        <p:nvSpPr>
          <p:cNvPr id="14342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219200"/>
            <a:ext cx="2438400" cy="312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Aztecan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Mayan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Zapotecas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Mixtecas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Toltec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Olmecs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Palacio de bellas artes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581400" cy="48768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construcción fue terminada en 1934.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MX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Hay frescos de Orozco, Siqueiros y Riviera aquí.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MX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puede mirar el Baile (Ballet) Folklórico aquí.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5562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http://www.tripadvisor.com/Attraction_Review-g150800-d153969-Reviews-Palacio_de_Bellas_Artes-Mexico_City_Central_Mexico_and_Gulf_Coast.html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 descr="http://blog.ratestogo.com/wp-content/uploads/2008/06/mex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ciudad de MÉXICO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 </a:t>
            </a:r>
            <a:r>
              <a:rPr lang="en-US" sz="4000" b="1" dirty="0">
                <a:solidFill>
                  <a:srgbClr val="FF0000"/>
                </a:solidFill>
                <a:latin typeface="Britannic Bold" pitchFamily="34" charset="0"/>
              </a:rPr>
              <a:t>LA CAPITAL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DE MÉXICO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 </a:t>
            </a:r>
          </a:p>
        </p:txBody>
      </p:sp>
      <p:pic>
        <p:nvPicPr>
          <p:cNvPr id="19461" name="Picture 5" descr="Mexico Map - Mexico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48768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Palacio de Bellas Artes - Mural El Hombre in cruce de caminos Rivera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686800" cy="841248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all" dirty="0" err="1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Man</a:t>
            </a:r>
            <a: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, </a:t>
            </a:r>
            <a:r>
              <a:rPr lang="es-MX" sz="4000" b="1" cap="all" dirty="0" err="1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controller</a:t>
            </a:r>
            <a: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 of </a:t>
            </a:r>
            <a:r>
              <a:rPr lang="es-MX" sz="4000" b="1" cap="all" dirty="0" err="1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the</a:t>
            </a:r>
            <a: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 </a:t>
            </a:r>
            <a:r>
              <a:rPr lang="es-MX" sz="4000" b="1" cap="all" dirty="0" err="1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universe</a:t>
            </a:r>
            <a:endParaRPr lang="es-MX" sz="4000" b="1" cap="all" dirty="0">
              <a:solidFill>
                <a:schemeClr val="accent5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Britannic Bold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Diego rivera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24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(en el palacio de bellas artes)</a:t>
            </a:r>
            <a:endParaRPr lang="es-MX" sz="3400" b="1" cap="all" dirty="0">
              <a:solidFill>
                <a:schemeClr val="accent5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Britann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Plaza de las Tres Cultu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724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4"/>
          <p:cNvSpPr>
            <a:spLocks noChangeArrowheads="1"/>
          </p:cNvSpPr>
          <p:nvPr/>
        </p:nvSpPr>
        <p:spPr bwMode="auto">
          <a:xfrm flipV="1">
            <a:off x="9144000" y="1003300"/>
            <a:ext cx="28797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en-US" sz="4800" b="1">
              <a:solidFill>
                <a:srgbClr val="339933"/>
              </a:solidFill>
              <a:latin typeface="Lithograph" pitchFamily="2" charset="0"/>
            </a:endParaRPr>
          </a:p>
        </p:txBody>
      </p:sp>
      <p:pic>
        <p:nvPicPr>
          <p:cNvPr id="29700" name="Picture 17" descr="The Lovers Of Tlatelol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03400"/>
            <a:ext cx="3581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84124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cap="all" dirty="0">
                <a:solidFill>
                  <a:schemeClr val="accent5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Britannic Bold" pitchFamily="34" charset="0"/>
                <a:ea typeface="+mj-ea"/>
                <a:cs typeface="+mj-cs"/>
              </a:rPr>
              <a:t>LA Plaza de tres culturas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Plaza de tres culturas</a:t>
            </a:r>
          </a:p>
        </p:txBody>
      </p:sp>
      <p:pic>
        <p:nvPicPr>
          <p:cNvPr id="27652" name="Picture 4" descr="Copy of May 9, 2003 (5)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4191000" cy="5059363"/>
          </a:xfrm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191000" y="1143000"/>
            <a:ext cx="487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1. Las 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</a:rPr>
              <a:t>ruinas</a:t>
            </a: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</a:rPr>
              <a:t>aztecas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= </a:t>
            </a:r>
          </a:p>
          <a:p>
            <a:pPr marL="742950" indent="-742950">
              <a:defRPr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			la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época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				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prehispánica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marL="742950" indent="-742950"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marL="742950" indent="-742950">
              <a:defRPr/>
            </a:pP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2. Una 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</a:rPr>
              <a:t>iglesia</a:t>
            </a: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</a:rPr>
              <a:t>Católica</a:t>
            </a: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=</a:t>
            </a:r>
          </a:p>
          <a:p>
            <a:pPr marL="742950" indent="-742950">
              <a:defRPr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			la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época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				colonial</a:t>
            </a:r>
          </a:p>
          <a:p>
            <a:pPr marL="742950" indent="-742950"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marL="742950" indent="-742950">
              <a:defRPr/>
            </a:pPr>
            <a:r>
              <a:rPr lang="en-US" sz="2800" dirty="0">
                <a:solidFill>
                  <a:srgbClr val="FF0000"/>
                </a:solidFill>
                <a:latin typeface="Britannic Bold" pitchFamily="34" charset="0"/>
              </a:rPr>
              <a:t>3. Un </a:t>
            </a:r>
            <a:r>
              <a:rPr lang="en-US" sz="2800" dirty="0" err="1">
                <a:solidFill>
                  <a:srgbClr val="FF0000"/>
                </a:solidFill>
                <a:latin typeface="Britannic Bold" pitchFamily="34" charset="0"/>
              </a:rPr>
              <a:t>rascacielos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= 				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época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				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moderna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95300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itannic Bold" pitchFamily="34" charset="0"/>
              </a:rPr>
              <a:t>las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ritannic Bold" pitchFamily="34" charset="0"/>
              </a:rPr>
              <a:t>ruinas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una </a:t>
            </a:r>
            <a:r>
              <a:rPr lang="en-US" dirty="0" err="1">
                <a:solidFill>
                  <a:srgbClr val="FF0000"/>
                </a:solidFill>
                <a:latin typeface="Britannic Bold" pitchFamily="34" charset="0"/>
              </a:rPr>
              <a:t>iglesia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Britannic Bold" pitchFamily="34" charset="0"/>
              </a:rPr>
              <a:t>Católica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13360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un </a:t>
            </a:r>
            <a:r>
              <a:rPr lang="en-US" dirty="0" err="1">
                <a:solidFill>
                  <a:srgbClr val="FF0000"/>
                </a:solidFill>
                <a:latin typeface="Britannic Bold" pitchFamily="34" charset="0"/>
              </a:rPr>
              <a:t>rascacielos</a:t>
            </a:r>
            <a:endParaRPr lang="en-US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Parque Xochimilco</a:t>
            </a:r>
            <a:b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the hanging gardens)</a:t>
            </a:r>
            <a:br>
              <a:rPr lang="en-US" dirty="0">
                <a:solidFill>
                  <a:srgbClr val="339933"/>
                </a:solidFill>
                <a:latin typeface="Britannic Bold" pitchFamily="34" charset="0"/>
              </a:rPr>
            </a:br>
            <a:endParaRPr lang="en-US" sz="4000" dirty="0">
              <a:solidFill>
                <a:srgbClr val="339933"/>
              </a:solidFill>
              <a:latin typeface="Britannic Bold" pitchFamily="34" charset="0"/>
            </a:endParaRPr>
          </a:p>
        </p:txBody>
      </p:sp>
      <p:pic>
        <p:nvPicPr>
          <p:cNvPr id="16390" name="Picture 6" descr="May 9, 2003 (5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" y="3810000"/>
            <a:ext cx="4191000" cy="2182813"/>
          </a:xfrm>
        </p:spPr>
      </p:pic>
      <p:sp>
        <p:nvSpPr>
          <p:cNvPr id="2355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0" y="1295400"/>
            <a:ext cx="5410200" cy="2667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puede andar en trajineras. </a:t>
            </a:r>
            <a:r>
              <a:rPr lang="es-MX" sz="17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s-MX" sz="17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riverboats</a:t>
            </a:r>
            <a:r>
              <a:rPr lang="es-MX" sz="17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puede mirar las chinampas. </a:t>
            </a:r>
            <a:r>
              <a:rPr lang="es-MX" sz="17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s-MX" sz="17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floating</a:t>
            </a:r>
            <a:r>
              <a:rPr lang="es-MX" sz="17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s-MX" sz="17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gardens</a:t>
            </a:r>
            <a:r>
              <a:rPr lang="es-MX" sz="17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puede escuchar la música del mariachi.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Hay comida y bebidas.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MX" dirty="0">
              <a:latin typeface="Britannic Bold" pitchFamily="34" charset="0"/>
            </a:endParaRPr>
          </a:p>
        </p:txBody>
      </p:sp>
      <p:pic>
        <p:nvPicPr>
          <p:cNvPr id="27653" name="Picture 5" descr="Xochimilco-Crowded-Boats-Poster-C10309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143000"/>
            <a:ext cx="32496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Barges%20of%20Xochimilco%20in%20Mexico%20City%20Photo%20by%20visitmexicop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0"/>
            <a:ext cx="411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" y="6169747"/>
            <a:ext cx="937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http://www.tripadvisor.com/Attraction_Review-g150800-d152518-Reviews-Parque_Ecologico_Xochimilco-Mexico_City_Central_Mexico_and_Gulf_Coast.html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Basilica de </a:t>
            </a:r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Guadalupe (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Antigua)</a:t>
            </a:r>
            <a:br>
              <a:rPr lang="es-MX" sz="4000" b="1" dirty="0">
                <a:solidFill>
                  <a:srgbClr val="339933"/>
                </a:solidFill>
                <a:latin typeface="Britannic Bold" pitchFamily="34" charset="0"/>
              </a:rPr>
            </a:br>
            <a:br>
              <a:rPr lang="es-MX" sz="4000" b="1" dirty="0">
                <a:solidFill>
                  <a:srgbClr val="339933"/>
                </a:solidFill>
                <a:latin typeface="Britannic Bold" pitchFamily="34" charset="0"/>
              </a:rPr>
            </a:b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fue construida en 1709.</a:t>
            </a:r>
            <a:endParaRPr lang="es-MX" sz="40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30723" name="Picture 6" descr="Antigua Basilica de Guadal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22525"/>
            <a:ext cx="6934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Basilica de Guadalupe</a:t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(NUEVA)</a:t>
            </a:r>
            <a:br>
              <a:rPr lang="en-US" sz="4000" b="1" dirty="0">
                <a:solidFill>
                  <a:srgbClr val="339933"/>
                </a:solidFill>
                <a:latin typeface="Britannic Bold" pitchFamily="34" charset="0"/>
              </a:rPr>
            </a:br>
            <a:br>
              <a:rPr lang="en-US" sz="4000" b="1" dirty="0">
                <a:solidFill>
                  <a:srgbClr val="339933"/>
                </a:solidFill>
                <a:latin typeface="Britannic Bold" pitchFamily="34" charset="0"/>
              </a:rPr>
            </a:b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Fue Construida entre 1974-1976.</a:t>
            </a:r>
            <a:endParaRPr lang="es-MX" sz="40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31747" name="Picture 5" descr="Basilica de Nuestra Senora de Guadalu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62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Virgen de Guadalupe</a:t>
            </a:r>
          </a:p>
        </p:txBody>
      </p:sp>
      <p:pic>
        <p:nvPicPr>
          <p:cNvPr id="32771" name="Picture 5" descr="Original Image Of Virgin M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705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9" descr="Basilica de Guadalu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60198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http://literacynet.org/lp/hperspectives/guadalupe.html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teotihuaca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562600" cy="46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teotihuacanhead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2895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AVENIDA DE LOS MUERTOS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http://historylink102.com/mesoamerican/teotihuacan-1-avenue-dead.htm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84124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Teotihuacán</a:t>
            </a:r>
            <a:b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br>
              <a:rPr lang="es-MX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Las pirámides: el sol y la luna</a:t>
            </a:r>
            <a:endParaRPr lang="es-MX" sz="1800" b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pic>
        <p:nvPicPr>
          <p:cNvPr id="33795" name="Picture 4" descr="pyramid-su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858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Sanborns</a:t>
            </a:r>
            <a:endParaRPr lang="es-MX" sz="4000" b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pic>
        <p:nvPicPr>
          <p:cNvPr id="35843" name="Picture 5" descr="sanborns_9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934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5410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http://biz.yahoo.com/ic/56/56815.html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http://www.virtualtourist.com/travel/North_America/Mexico/Distrito_Federal/Mexico_City-957620/Restaurants-Mexico_City-Sanborns-BR-1.html</a:t>
            </a:r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TambiÉn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se llama 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&lt;&lt;</a:t>
            </a:r>
            <a:r>
              <a:rPr lang="en-US" sz="4000" b="1" dirty="0">
                <a:solidFill>
                  <a:srgbClr val="FF0000"/>
                </a:solidFill>
                <a:latin typeface="Britannic Bold" pitchFamily="34" charset="0"/>
              </a:rPr>
              <a:t>el </a:t>
            </a:r>
            <a:r>
              <a:rPr lang="en-US" sz="4000" b="1" dirty="0" err="1">
                <a:solidFill>
                  <a:srgbClr val="FF0000"/>
                </a:solidFill>
                <a:latin typeface="Britannic Bold" pitchFamily="34" charset="0"/>
              </a:rPr>
              <a:t>dÍstrito</a:t>
            </a:r>
            <a:r>
              <a:rPr lang="en-US" sz="4000" b="1" dirty="0">
                <a:solidFill>
                  <a:srgbClr val="FF0000"/>
                </a:solidFill>
                <a:latin typeface="Britannic Bold" pitchFamily="34" charset="0"/>
              </a:rPr>
              <a:t> federal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&gt;&gt;</a:t>
            </a:r>
          </a:p>
        </p:txBody>
      </p:sp>
      <p:pic>
        <p:nvPicPr>
          <p:cNvPr id="9219" name="Picture 6" descr="presedential palace 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2992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3400" y="457200"/>
            <a:ext cx="7967662" cy="5919788"/>
            <a:chOff x="606" y="720"/>
            <a:chExt cx="14514" cy="10800"/>
          </a:xfrm>
        </p:grpSpPr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" y="720"/>
              <a:ext cx="13992" cy="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" descr="Image:Sanborns.jpg">
              <a:hlinkClick r:id="rId3" tooltip="Image:Sanborns.jpg"/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0" y="720"/>
              <a:ext cx="336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mexico city mexico sanborns department store orozco mura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7695"/>
              <a:ext cx="4834" cy="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736975" y="5565775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El </a:t>
            </a:r>
            <a:r>
              <a:rPr lang="en-US" altLang="en-US" sz="2400" dirty="0" err="1"/>
              <a:t>restaurante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Saborns</a:t>
            </a:r>
            <a:endParaRPr lang="en-US" altLang="en-US" sz="2400" dirty="0"/>
          </a:p>
          <a:p>
            <a:r>
              <a:rPr lang="en-US" altLang="en-US" sz="2400" dirty="0"/>
              <a:t>La Ciudad de México, MX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388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museo de Frida </a:t>
            </a:r>
            <a:r>
              <a:rPr lang="es-ES_tradnl" sz="40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kahlo</a:t>
            </a:r>
            <a:endParaRPr lang="es-ES_tradnl" sz="4000" b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458200" cy="4525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Coyoacán. </a:t>
            </a:r>
            <a:r>
              <a:rPr lang="es-MX" sz="16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(</a:t>
            </a:r>
            <a:r>
              <a:rPr lang="es-MX" sz="16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southwest</a:t>
            </a:r>
            <a:r>
              <a:rPr lang="es-MX" sz="16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</a:t>
            </a:r>
            <a:r>
              <a:rPr lang="es-MX" sz="16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suburb</a:t>
            </a:r>
            <a:r>
              <a:rPr lang="es-MX" sz="16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of </a:t>
            </a:r>
            <a:r>
              <a:rPr lang="es-MX" sz="1600" i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Mexico</a:t>
            </a:r>
            <a:r>
              <a:rPr lang="es-MX" sz="1600" i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City)</a:t>
            </a:r>
            <a:endParaRPr lang="es-MX" sz="2800" i="1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MX" sz="28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aprende información sobre Frida Kahlo y Diego Rivera. </a:t>
            </a:r>
          </a:p>
        </p:txBody>
      </p:sp>
      <p:pic>
        <p:nvPicPr>
          <p:cNvPr id="36868" name="Picture 4" descr="24mex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505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shrine at museumf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14398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FridaKahloMuse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14600"/>
            <a:ext cx="3352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6096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http://www.mexconnect.com/articles/1379-the-frida-kahlo-museum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ciudad m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charset="0"/>
              </a:rPr>
              <a:t>á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 poblada del mundo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458200" cy="4876800"/>
          </a:xfrm>
        </p:spPr>
        <p:txBody>
          <a:bodyPr/>
          <a:lstStyle/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pPr>
              <a:buNone/>
            </a:pPr>
            <a:endParaRPr lang="en-US" sz="1400" dirty="0">
              <a:hlinkClick r:id="rId3"/>
            </a:endParaRPr>
          </a:p>
          <a:p>
            <a:pPr>
              <a:buNone/>
            </a:pPr>
            <a:endParaRPr lang="en-US" sz="1400" dirty="0">
              <a:hlinkClick r:id="rId3"/>
            </a:endParaRPr>
          </a:p>
          <a:p>
            <a:pPr>
              <a:buNone/>
            </a:pPr>
            <a:endParaRPr lang="en-US" sz="1400" dirty="0">
              <a:hlinkClick r:id="rId3"/>
            </a:endParaRPr>
          </a:p>
          <a:p>
            <a:pPr>
              <a:buNone/>
            </a:pPr>
            <a:r>
              <a:rPr lang="en-US" sz="1400" dirty="0">
                <a:solidFill>
                  <a:srgbClr val="C00000"/>
                </a:solidFill>
                <a:hlinkClick r:id="rId3"/>
              </a:rPr>
              <a:t>http://www.tripadvisor.com/Tourism-g150800-Mexico_City_Central_Mexico_and_Gulf_Coast-Vacations.html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800" dirty="0"/>
          </a:p>
        </p:txBody>
      </p:sp>
      <p:pic>
        <p:nvPicPr>
          <p:cNvPr id="10244" name="Picture 5" descr="Palacio Nac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488224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forma avenu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667000"/>
            <a:ext cx="410083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Z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charset="0"/>
              </a:rPr>
              <a:t>ó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calo: </a:t>
            </a:r>
            <a:b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plaza de Constituci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charset="0"/>
              </a:rPr>
              <a:t>ó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n</a:t>
            </a:r>
          </a:p>
        </p:txBody>
      </p:sp>
      <p:pic>
        <p:nvPicPr>
          <p:cNvPr id="11267" name="Picture 4" descr="zocalo mexico c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738" y="1600200"/>
            <a:ext cx="3667125" cy="4724400"/>
          </a:xfrm>
        </p:spPr>
      </p:pic>
      <p:sp>
        <p:nvSpPr>
          <p:cNvPr id="614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24400" y="1905000"/>
            <a:ext cx="42672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 la plaza m</a:t>
            </a: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charset="0"/>
              </a:rPr>
              <a:t>ás</a:t>
            </a: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grande del mundo.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ES" sz="16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Fue la capital Azteca “Tenochtitlán”.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s-ES" sz="16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Se puede ver la bandera mexicana.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412938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4"/>
              </a:rPr>
              <a:t>http://www.traveladventures.org/continents/northamerica/zocalo.shtml</a:t>
            </a:r>
            <a:endParaRPr lang="en-US" sz="1200" u="sng" dirty="0"/>
          </a:p>
          <a:p>
            <a:endParaRPr lang="en-US" sz="1600" u="sng" dirty="0"/>
          </a:p>
          <a:p>
            <a:r>
              <a:rPr lang="en-US" sz="1600" u="sng" dirty="0">
                <a:hlinkClick r:id="rId5"/>
              </a:rPr>
              <a:t>http://www.ask.com/wiki/Plaza</a:t>
            </a:r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Templo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 Mayor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3200400" cy="510540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Allí están las ruinas del templo principal de los Aztecas.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6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 el lugar donde los Aztecas tenían su visión de la águila posada en un nopal.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US"/>
          </a:p>
        </p:txBody>
      </p:sp>
      <p:pic>
        <p:nvPicPr>
          <p:cNvPr id="19461" name="Picture 5" descr="templo_may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55626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6324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http://www.sacred-destinations.com/mexico/mexico-city-templo-mayor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laven%20hram%20Tenochtit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7818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Templo Mayor </a:t>
            </a:r>
            <a:b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</a:b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“ En el pasado”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Catedral METROPOLITANA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524000"/>
            <a:ext cx="42672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el Zócalo, donde estaba el Templo Mayor.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" sz="32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 la catedral más grande y vieja de las Américas.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es-ES" sz="32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La arquitectura es como la arquitectura española.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943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http://www.sacred-destinations.com/mexico/mexico-city-cathedral.htm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82" y="1532369"/>
            <a:ext cx="4232718" cy="31745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995074"/>
            <a:ext cx="2612390" cy="17430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0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El Palacio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Nacional</a:t>
            </a:r>
          </a:p>
        </p:txBody>
      </p:sp>
      <p:pic>
        <p:nvPicPr>
          <p:cNvPr id="13315" name="Picture 5" descr="palnac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572000"/>
            <a:ext cx="3924300" cy="2132013"/>
          </a:xfrm>
        </p:spPr>
      </p:pic>
      <p:sp>
        <p:nvSpPr>
          <p:cNvPr id="9220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228600" y="914400"/>
            <a:ext cx="3810000" cy="50292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Está en el Zócalo.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4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Era el palacio de Cortés y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Montezuma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4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Ahora es la residencia del Presidente de México.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4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15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  <a:cs typeface="Arial" pitchFamily="34" charset="0"/>
                <a:hlinkClick r:id="rId4"/>
              </a:rPr>
              <a:t>http://latinamericanhistory.about.com/od/presidentsofmexico/p/Biography-Of-Enrique-Pe-na-Nieto.htm</a:t>
            </a:r>
            <a:endParaRPr lang="es-ES" sz="15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15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15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Fue construido en 1693.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600" dirty="0">
              <a:solidFill>
                <a:schemeClr val="accent5">
                  <a:lumMod val="50000"/>
                </a:schemeClr>
              </a:solidFill>
              <a:latin typeface="Britannic Bold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s-ES" sz="2600" dirty="0">
                <a:solidFill>
                  <a:schemeClr val="accent5">
                    <a:lumMod val="50000"/>
                  </a:schemeClr>
                </a:solidFill>
                <a:latin typeface="Britannic Bold" pitchFamily="34" charset="0"/>
              </a:rPr>
              <a:t>Los murales de Diego Rivera están allí.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s-ES" sz="2400" b="1" dirty="0">
              <a:solidFill>
                <a:srgbClr val="339933"/>
              </a:solidFill>
              <a:latin typeface="Britannic Bold" pitchFamily="34" charset="0"/>
            </a:endParaRPr>
          </a:p>
        </p:txBody>
      </p:sp>
      <p:pic>
        <p:nvPicPr>
          <p:cNvPr id="13317" name="Picture 4" descr="palac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219200"/>
            <a:ext cx="45720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lmu.edu/Assets/Mexico+City+bldg.jpg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373563"/>
            <a:ext cx="43434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2818</TotalTime>
  <Words>711</Words>
  <Application>Microsoft Office PowerPoint</Application>
  <PresentationFormat>On-screen Show (4:3)</PresentationFormat>
  <Paragraphs>158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AdLib BT</vt:lpstr>
      <vt:lpstr>Arial</vt:lpstr>
      <vt:lpstr>Britannic Bold</vt:lpstr>
      <vt:lpstr>Calibri</vt:lpstr>
      <vt:lpstr>Franklin Gothic Book</vt:lpstr>
      <vt:lpstr>Franklin Gothic Medium</vt:lpstr>
      <vt:lpstr>Lithograph</vt:lpstr>
      <vt:lpstr>Wingdings 2</vt:lpstr>
      <vt:lpstr>Trek</vt:lpstr>
      <vt:lpstr>La ciudad  DE  MÉXICO</vt:lpstr>
      <vt:lpstr>La ciudad de MÉXICO  Es LA CAPITAL DE MÉXICO</vt:lpstr>
      <vt:lpstr>TambiÉn se llama  &lt;&lt;el dÍstrito federal&gt;&gt;</vt:lpstr>
      <vt:lpstr>Es La ciudad más poblada del mundo</vt:lpstr>
      <vt:lpstr>El Zócalo:  La plaza de Constitución</vt:lpstr>
      <vt:lpstr>El Templo Mayor</vt:lpstr>
      <vt:lpstr>El Templo Mayor  “ En el pasado”</vt:lpstr>
      <vt:lpstr>La Catedral METROPOLITANA</vt:lpstr>
      <vt:lpstr>El Palacio Nacional</vt:lpstr>
      <vt:lpstr>El Palacio Nacional</vt:lpstr>
      <vt:lpstr>UN MURAL DE Diego rivera  “Tenochtitlán”  (EN EL Palacio Nacional) </vt:lpstr>
      <vt:lpstr>PowerPoint Presentation</vt:lpstr>
      <vt:lpstr>El ángel de Independencia uno de los símbolos mÁs conocidos</vt:lpstr>
      <vt:lpstr>El Parque Chapultepec (grasshopper hill)</vt:lpstr>
      <vt:lpstr>El Castillo de Chapultepec</vt:lpstr>
      <vt:lpstr>PowerPoint Presentation</vt:lpstr>
      <vt:lpstr>El Museo de Antropología</vt:lpstr>
      <vt:lpstr>En el museo de antropología,  Hay artefactos de muchas culturas</vt:lpstr>
      <vt:lpstr>EL Palacio de bellas artes</vt:lpstr>
      <vt:lpstr>PowerPoint Presentation</vt:lpstr>
      <vt:lpstr>PowerPoint Presentation</vt:lpstr>
      <vt:lpstr>LA Plaza de tres culturas</vt:lpstr>
      <vt:lpstr>El Parque Xochimilco (the hanging gardens) </vt:lpstr>
      <vt:lpstr>La Basilica de Guadalupe (Antigua)  fue construida en 1709.</vt:lpstr>
      <vt:lpstr>La Basilica de Guadalupe (NUEVA)  Fue Construida entre 1974-1976.</vt:lpstr>
      <vt:lpstr>La Virgen de Guadalupe</vt:lpstr>
      <vt:lpstr>PowerPoint Presentation</vt:lpstr>
      <vt:lpstr>Teotihuacán  Las pirámides: el sol y la luna</vt:lpstr>
      <vt:lpstr>Sanborns</vt:lpstr>
      <vt:lpstr>PowerPoint Presentation</vt:lpstr>
      <vt:lpstr>El museo de Frida kahlo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Ciudad de Mexico el Distrito Federal</dc:title>
  <dc:creator>sarahseering</dc:creator>
  <cp:lastModifiedBy>SabrinaHayen-Infante</cp:lastModifiedBy>
  <cp:revision>160</cp:revision>
  <cp:lastPrinted>2012-10-18T15:39:24Z</cp:lastPrinted>
  <dcterms:created xsi:type="dcterms:W3CDTF">2007-01-29T14:54:45Z</dcterms:created>
  <dcterms:modified xsi:type="dcterms:W3CDTF">2017-10-31T16:45:16Z</dcterms:modified>
</cp:coreProperties>
</file>